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  <p:sldId id="269" r:id="rId14"/>
    <p:sldId id="268" r:id="rId15"/>
    <p:sldId id="271" r:id="rId16"/>
    <p:sldId id="272" r:id="rId17"/>
    <p:sldId id="275" r:id="rId18"/>
    <p:sldId id="273" r:id="rId19"/>
    <p:sldId id="276" r:id="rId20"/>
    <p:sldId id="270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166" d="100"/>
          <a:sy n="166" d="100"/>
        </p:scale>
        <p:origin x="92" y="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F081A0-7677-4E1E-ACFA-AEDD3F930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7DC1337-745B-4E80-ABFB-B373E83AA1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D80D946-FAA1-4544-8052-5742B56D7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DAEB1E-2E08-4125-9082-48539847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FE3C6D-4E72-4BBC-A7A1-2D755D477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0756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D94605-F4C4-4304-A087-AB83DF76F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2E3F905-C7DF-4164-BBF3-358CCF8EE6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6B2B92-87C2-4A52-9C07-86BF3089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40548FD-622C-4D1A-8674-F0005C947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F0A343-93D2-4000-83D7-38588A89F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016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59E7980-E01C-48CD-9E7F-74F4429214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20E8222-1ADB-4CA5-A7CB-FB6F7A555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1EE58E0-05A9-42B9-A07B-A5D1BC2A8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763D99-9F7D-4ADB-BABB-C8CF8ACCA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9F8214-A6B1-4FA5-B06E-A7D08133D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4822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526A43-90FE-446D-89E4-AD0398055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FD6A51-9A4C-4DCB-A854-A5692E98A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F4353D-44CC-416F-8DAE-E047D0770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4F4A5B8-1F3F-4A0C-A86A-60D09E00E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F9C865-09DA-4AC9-A53D-C60B4A38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7580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97A9B9-CA5E-4CF7-A291-1FF4EE2E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A70FFA-0508-48EC-9B2A-BD9644E2A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36CC48-94E0-4982-A13C-5DB181CBF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952B6A-4444-4334-AD41-E58B03D42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22E3A6-7510-4397-B3C5-EEB2F29A2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0770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C240FB-0F42-445F-9CAE-5B54C3406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510903-B037-498C-A245-E5EA638C8A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0CE2674-E2A8-4CDC-BC86-257342AC34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1F0310B-2F5A-4BC2-B753-50AF4FEF6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AC395BC-BADB-4923-B914-86D9DF14C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EFAB08-9FC0-4690-8DC3-41DB2DE00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1484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79367D-01A4-42DD-80DA-1F2C2F856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3D4E5F8-7154-46B0-A712-E7F77F1DE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9492904-C484-4E91-A9AA-0F322B58F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45033C6-1771-4AFA-976D-FA2E6AB101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F1CDCCA-68AB-48E5-9ADC-DBA1C6158E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E1CC151-3323-43FD-AFDB-EB021CD13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395896E-7281-4460-96EA-C8088E195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148DAD8-0BAB-496E-935C-C470C89FE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2997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DB6A5B-3F2C-400D-8B8C-6D49C8074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DD98613-6279-4AFF-9B98-32EF060B1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7E96CCA-7728-4422-B676-8485E1048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2534BF-A5A9-4196-A72D-F1D0873D0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3883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F6345F3-7D5C-46FE-B897-0035CBF32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73C45D0-D5CC-4B7C-B035-F8E553DB5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28BDFCA-1A65-47B1-A83A-C4B8DCB60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0691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AE38C6-D269-4C76-B8D3-6690AEFF7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EB1F1C-FDFA-474E-80BE-4CD896987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F07688-3B04-482C-89C4-2A2AC4344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784F2D6-B681-4194-A5E8-E5D340B69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9A5CA4-0D52-43B3-8384-6406F7770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331BB64-2A1E-4713-9DF2-B5AED662F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4999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C2CF6-F692-4BFF-811A-BCAAE375C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AD1F3AE-F683-45E3-B201-670F110BFB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FCA93E6-95A9-44CF-B18C-67E4554FB7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090CA36-AEA4-4C5E-9066-9529BC9BA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B58A093-61A0-4F14-BC02-A85A64332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C01F20E-54EC-43FA-91DA-2B38F5B58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6059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r="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9851D52-96D2-4CC6-AC22-68AC02932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35E8ED6-EA6F-4473-A561-E9D9D430A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9D737A-0903-4AE1-8D95-45A0BB21B2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3DB32-6FA0-4C3D-93A4-D50605C08989}" type="datetimeFigureOut">
              <a:rPr lang="de-DE" smtClean="0"/>
              <a:t>17.09.2017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B755D7-8520-41BC-8D5A-A7F50431EA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852AEC-A4F5-4FF7-BE1A-EF66000B0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F1BF8-C890-40AC-A82B-C5604F5A7C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5620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7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05BAA2-1953-40CE-8B80-E0D893302A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Smart Cars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184FD2D-90EC-405C-B915-81F5BA9830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Ausarbeitung im Zuge des Praktikums „Parallele Programmierung“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Rami Aly und Christoph Hüter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6D50B01-3F6B-47D3-A2E5-CEFA4E233EAF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6228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B6726F1-B27B-4F18-B826-28751AE09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052" y="2844500"/>
            <a:ext cx="5554684" cy="40135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AE9DCF5-277C-4B82-9512-F76CCABA2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Sequentielles Programm - Visualisierung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981202-747C-4D76-8D77-0783257F7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Visualisierung des Graphens und der Dichte der Autos auf den Kanten.</a:t>
            </a:r>
          </a:p>
          <a:p>
            <a:r>
              <a:rPr lang="de-DE" dirty="0"/>
              <a:t>Visualisierung mit </a:t>
            </a:r>
            <a:r>
              <a:rPr lang="de-DE" dirty="0" err="1"/>
              <a:t>Pyton</a:t>
            </a:r>
            <a:r>
              <a:rPr lang="de-DE" dirty="0"/>
              <a:t> </a:t>
            </a:r>
            <a:r>
              <a:rPr lang="de-DE" dirty="0" err="1"/>
              <a:t>Script</a:t>
            </a:r>
            <a:r>
              <a:rPr lang="de-DE" dirty="0"/>
              <a:t>, </a:t>
            </a:r>
            <a:r>
              <a:rPr lang="de-DE" dirty="0" err="1"/>
              <a:t>Networkx</a:t>
            </a:r>
            <a:r>
              <a:rPr lang="de-DE" dirty="0"/>
              <a:t> und </a:t>
            </a:r>
            <a:r>
              <a:rPr lang="de-DE" dirty="0" err="1"/>
              <a:t>Mathplot</a:t>
            </a:r>
            <a:endParaRPr lang="de-DE" dirty="0"/>
          </a:p>
          <a:p>
            <a:r>
              <a:rPr lang="de-DE" dirty="0"/>
              <a:t>Erzeuge Animation aus Bilder</a:t>
            </a:r>
          </a:p>
        </p:txBody>
      </p:sp>
    </p:spTree>
    <p:extLst>
      <p:ext uri="{BB962C8B-B14F-4D97-AF65-F5344CB8AC3E}">
        <p14:creationId xmlns:p14="http://schemas.microsoft.com/office/powerpoint/2010/main" val="1499709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AC003C-F6F5-458B-A487-4D19CD4BA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899" y="437818"/>
            <a:ext cx="10515600" cy="1325563"/>
          </a:xfrm>
        </p:spPr>
        <p:txBody>
          <a:bodyPr>
            <a:normAutofit/>
          </a:bodyPr>
          <a:lstStyle/>
          <a:p>
            <a:r>
              <a:rPr lang="de-DE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Sequentzielles</a:t>
            </a:r>
            <a:r>
              <a:rPr lang="de-DE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Programm - Visualisierung</a:t>
            </a:r>
          </a:p>
        </p:txBody>
      </p:sp>
      <p:pic>
        <p:nvPicPr>
          <p:cNvPr id="4" name="outputLongOne">
            <a:hlinkClick r:id="" action="ppaction://media"/>
            <a:extLst>
              <a:ext uri="{FF2B5EF4-FFF2-40B4-BE49-F238E27FC236}">
                <a16:creationId xmlns:a16="http://schemas.microsoft.com/office/drawing/2014/main" id="{6C2C95BA-501A-4941-B03E-6FDB93B3AF4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6679" y="1690688"/>
            <a:ext cx="5802313" cy="4351338"/>
          </a:xfrm>
        </p:spPr>
      </p:pic>
      <p:pic>
        <p:nvPicPr>
          <p:cNvPr id="5" name="output">
            <a:hlinkClick r:id="" action="ppaction://media"/>
            <a:extLst>
              <a:ext uri="{FF2B5EF4-FFF2-40B4-BE49-F238E27FC236}">
                <a16:creationId xmlns:a16="http://schemas.microsoft.com/office/drawing/2014/main" id="{E62D8CEF-A422-4C5A-A217-38A4702D2AC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15906" t="12111" r="14873" b="13965"/>
          <a:stretch/>
        </p:blipFill>
        <p:spPr>
          <a:xfrm>
            <a:off x="5862618" y="1556080"/>
            <a:ext cx="5646716" cy="448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14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728D1B-B685-4470-9F54-A61FED4A4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Sequentielles Programm - Laufzeiten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DF7CCA-07EB-41F3-8897-C5DEA1246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10 Durchläufe Durchschnitt:</a:t>
            </a:r>
          </a:p>
          <a:p>
            <a:r>
              <a:rPr lang="de-DE" dirty="0"/>
              <a:t>Knoten: 78,  Kanten: 170, </a:t>
            </a:r>
            <a:r>
              <a:rPr lang="de-DE" dirty="0" err="1"/>
              <a:t>Steps</a:t>
            </a:r>
            <a:r>
              <a:rPr lang="de-DE" dirty="0"/>
              <a:t>: 200</a:t>
            </a:r>
          </a:p>
          <a:p>
            <a:pPr lvl="1"/>
            <a:r>
              <a:rPr lang="de-DE" dirty="0" err="1"/>
              <a:t>RoutingTabelle</a:t>
            </a:r>
            <a:r>
              <a:rPr lang="de-DE" dirty="0"/>
              <a:t>: 0:00:857, Optimiert: 0:00:75</a:t>
            </a:r>
          </a:p>
          <a:p>
            <a:pPr lvl="1"/>
            <a:r>
              <a:rPr lang="de-DE" dirty="0"/>
              <a:t>Simulation: 00:41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Knoten: 424,  Kanten: 1244, </a:t>
            </a:r>
            <a:r>
              <a:rPr lang="de-DE" dirty="0" err="1"/>
              <a:t>Steps</a:t>
            </a:r>
            <a:r>
              <a:rPr lang="de-DE" dirty="0"/>
              <a:t>: 200</a:t>
            </a:r>
          </a:p>
          <a:p>
            <a:pPr lvl="1"/>
            <a:r>
              <a:rPr lang="de-DE" dirty="0" err="1"/>
              <a:t>RoutingTabelle</a:t>
            </a:r>
            <a:r>
              <a:rPr lang="de-DE" dirty="0"/>
              <a:t>: 1:37, Optimiert: 1:06</a:t>
            </a:r>
          </a:p>
          <a:p>
            <a:pPr lvl="1"/>
            <a:r>
              <a:rPr lang="de-DE" dirty="0"/>
              <a:t>Simulation: 27:23</a:t>
            </a:r>
          </a:p>
        </p:txBody>
      </p:sp>
    </p:spTree>
    <p:extLst>
      <p:ext uri="{BB962C8B-B14F-4D97-AF65-F5344CB8AC3E}">
        <p14:creationId xmlns:p14="http://schemas.microsoft.com/office/powerpoint/2010/main" val="1327844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4246D-9178-4ECD-BDE4-0574544C0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Parallelisierung – </a:t>
            </a:r>
            <a:r>
              <a:rPr lang="de-DE" dirty="0" err="1"/>
              <a:t>RoutingTable</a:t>
            </a:r>
            <a:r>
              <a:rPr lang="de-DE" dirty="0"/>
              <a:t>, Methode a)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AF11A8-C3F7-44D4-8EC6-15AAF243E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Berechnung des Pfades sequenziell, parallel für mehrere </a:t>
            </a:r>
            <a:r>
              <a:rPr lang="de-DE" dirty="0" err="1"/>
              <a:t>Spawner</a:t>
            </a:r>
            <a:r>
              <a:rPr lang="de-DE" dirty="0"/>
              <a:t> durchführen</a:t>
            </a:r>
          </a:p>
          <a:p>
            <a:r>
              <a:rPr lang="de-DE" dirty="0" err="1"/>
              <a:t>Scatterv</a:t>
            </a:r>
            <a:r>
              <a:rPr lang="de-DE" dirty="0"/>
              <a:t> zur </a:t>
            </a:r>
            <a:r>
              <a:rPr lang="de-DE" dirty="0" err="1"/>
              <a:t>Aufgabenverteillung</a:t>
            </a:r>
            <a:endParaRPr lang="de-DE" dirty="0"/>
          </a:p>
          <a:p>
            <a:r>
              <a:rPr lang="de-DE" dirty="0" err="1"/>
              <a:t>Gatherv</a:t>
            </a:r>
            <a:r>
              <a:rPr lang="de-DE" dirty="0"/>
              <a:t> für alle Prozesse, zum sammeln der Pfade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6B247BB-F8AB-4BC9-ABE1-DB2461C2A199}"/>
              </a:ext>
            </a:extLst>
          </p:cNvPr>
          <p:cNvSpPr/>
          <p:nvPr/>
        </p:nvSpPr>
        <p:spPr>
          <a:xfrm>
            <a:off x="838200" y="4380700"/>
            <a:ext cx="2230524" cy="11248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Erzeugung des Graphen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87C6AB1-FD1E-4388-B04A-2D1405EFCAB1}"/>
              </a:ext>
            </a:extLst>
          </p:cNvPr>
          <p:cNvSpPr/>
          <p:nvPr/>
        </p:nvSpPr>
        <p:spPr>
          <a:xfrm>
            <a:off x="3477143" y="4380699"/>
            <a:ext cx="2230524" cy="11248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Master-Prozess sendet Zuständigkeit an alle Prozesse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E8C6A43-8F56-404C-B134-DDFAB2355457}"/>
              </a:ext>
            </a:extLst>
          </p:cNvPr>
          <p:cNvSpPr/>
          <p:nvPr/>
        </p:nvSpPr>
        <p:spPr>
          <a:xfrm>
            <a:off x="6059493" y="4380699"/>
            <a:ext cx="2230524" cy="11248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Berechnung der Pfade, sequenziell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9160FFB-EE03-401C-A894-8CCCC2599D6B}"/>
              </a:ext>
            </a:extLst>
          </p:cNvPr>
          <p:cNvSpPr/>
          <p:nvPr/>
        </p:nvSpPr>
        <p:spPr>
          <a:xfrm>
            <a:off x="8832663" y="4380699"/>
            <a:ext cx="2230524" cy="11248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Jeder Prozess sammelt alle berechneten Pfade</a:t>
            </a:r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D012A5B4-9E8F-4641-BF31-1CCED5F8B155}"/>
              </a:ext>
            </a:extLst>
          </p:cNvPr>
          <p:cNvSpPr/>
          <p:nvPr/>
        </p:nvSpPr>
        <p:spPr>
          <a:xfrm>
            <a:off x="3124998" y="4721207"/>
            <a:ext cx="332857" cy="4438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F1335946-B819-4ABA-A03D-00D57F4A09A7}"/>
              </a:ext>
            </a:extLst>
          </p:cNvPr>
          <p:cNvSpPr/>
          <p:nvPr/>
        </p:nvSpPr>
        <p:spPr>
          <a:xfrm>
            <a:off x="5726636" y="4701443"/>
            <a:ext cx="332857" cy="4438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C8CD642C-CECE-411D-AB10-611EF52D06BA}"/>
              </a:ext>
            </a:extLst>
          </p:cNvPr>
          <p:cNvSpPr/>
          <p:nvPr/>
        </p:nvSpPr>
        <p:spPr>
          <a:xfrm>
            <a:off x="8394911" y="4702081"/>
            <a:ext cx="332857" cy="4438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4589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2B8451-C9A8-4946-B006-9B4D7EBDC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Parallelisierung – </a:t>
            </a:r>
            <a:r>
              <a:rPr lang="de-DE" dirty="0" err="1"/>
              <a:t>RoutingTable</a:t>
            </a:r>
            <a:r>
              <a:rPr lang="de-DE" dirty="0"/>
              <a:t>, Methode b)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E5957AE-ABE2-4C2E-BF49-06B7B62E54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813" y="3247277"/>
            <a:ext cx="4784984" cy="3089934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31DF78A-C932-4232-A3EE-D2BC45745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626" y="3185424"/>
            <a:ext cx="3698109" cy="321364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682DE72-2EE6-4133-8F84-913DD208F923}"/>
              </a:ext>
            </a:extLst>
          </p:cNvPr>
          <p:cNvSpPr txBox="1"/>
          <p:nvPr/>
        </p:nvSpPr>
        <p:spPr>
          <a:xfrm>
            <a:off x="979679" y="1690687"/>
            <a:ext cx="978077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600" dirty="0"/>
              <a:t>Nutzung der Parallel BGL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600" dirty="0"/>
              <a:t>Berechnung des kürzesten Pfades parallel, nacheinander für alle </a:t>
            </a:r>
            <a:r>
              <a:rPr lang="de-DE" sz="2600" dirty="0" err="1"/>
              <a:t>Spawner</a:t>
            </a:r>
            <a:endParaRPr lang="de-DE" sz="26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961A846-7F8A-4B57-9DCA-6E3BFA245238}"/>
              </a:ext>
            </a:extLst>
          </p:cNvPr>
          <p:cNvSpPr txBox="1"/>
          <p:nvPr/>
        </p:nvSpPr>
        <p:spPr>
          <a:xfrm>
            <a:off x="1323776" y="6374374"/>
            <a:ext cx="9782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Quelle: http://www.boost.org/doc/libs/1_65_0/libs/graph_parallel/doc/html/overview.html</a:t>
            </a:r>
          </a:p>
        </p:txBody>
      </p:sp>
    </p:spTree>
    <p:extLst>
      <p:ext uri="{BB962C8B-B14F-4D97-AF65-F5344CB8AC3E}">
        <p14:creationId xmlns:p14="http://schemas.microsoft.com/office/powerpoint/2010/main" val="1214820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6EC46F-D314-4570-B7C7-FA8CA921A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Parallelisierung - Simulation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8BF680-A002-46E4-B491-8D5CED9E3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Ordne Prozessen Routen zu</a:t>
            </a:r>
          </a:p>
          <a:p>
            <a:r>
              <a:rPr lang="de-DE" dirty="0"/>
              <a:t>Falls mehrere Routen gleiche Kante verwenden, ordne eindeutig einem Prozess zu</a:t>
            </a:r>
          </a:p>
          <a:p>
            <a:r>
              <a:rPr lang="de-DE" dirty="0"/>
              <a:t>Kommunikation, falls Auto Straße eines anderen Prozesses betritt</a:t>
            </a:r>
          </a:p>
          <a:p>
            <a:r>
              <a:rPr lang="de-DE" dirty="0"/>
              <a:t>Kommunikation, falls beim </a:t>
            </a:r>
            <a:r>
              <a:rPr lang="de-DE" dirty="0" err="1"/>
              <a:t>Spawnen</a:t>
            </a:r>
            <a:r>
              <a:rPr lang="de-DE" dirty="0"/>
              <a:t> Kantengewicht auf fremder Edge aktualisiert wird</a:t>
            </a:r>
          </a:p>
          <a:p>
            <a:pPr marL="0" indent="0">
              <a:buNone/>
            </a:pPr>
            <a:r>
              <a:rPr lang="de-DE" dirty="0"/>
              <a:t>Ziel: Wenig Kommunikation bei Aktualisierung des Kantengewichtes, da Route möglichst konsistent einem Prozess zugeordnet wird (Vorteil gegenüber Zerteilung des Graphs)</a:t>
            </a:r>
          </a:p>
        </p:txBody>
      </p:sp>
    </p:spTree>
    <p:extLst>
      <p:ext uri="{BB962C8B-B14F-4D97-AF65-F5344CB8AC3E}">
        <p14:creationId xmlns:p14="http://schemas.microsoft.com/office/powerpoint/2010/main" val="3586338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7A909E4C-354E-413B-A95C-71478962D86B}"/>
              </a:ext>
            </a:extLst>
          </p:cNvPr>
          <p:cNvSpPr/>
          <p:nvPr/>
        </p:nvSpPr>
        <p:spPr>
          <a:xfrm>
            <a:off x="706458" y="1690688"/>
            <a:ext cx="5253018" cy="474034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de-DE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r>
              <a:rPr lang="de-DE" dirty="0">
                <a:solidFill>
                  <a:schemeClr val="bg1"/>
                </a:solidFill>
              </a:rPr>
              <a:t>Prozess1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FB37C75-2172-4D6E-8778-B9250668F2B2}"/>
              </a:ext>
            </a:extLst>
          </p:cNvPr>
          <p:cNvSpPr/>
          <p:nvPr/>
        </p:nvSpPr>
        <p:spPr>
          <a:xfrm>
            <a:off x="5959476" y="1690689"/>
            <a:ext cx="5253018" cy="474034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r>
              <a:rPr lang="de-DE" dirty="0"/>
              <a:t>Prozess 2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17749C-6220-44B1-80DD-2A381886C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Parallelisierung - Simulation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8E05F22F-4D3B-47F7-8795-6DBAC46D7386}"/>
              </a:ext>
            </a:extLst>
          </p:cNvPr>
          <p:cNvSpPr/>
          <p:nvPr/>
        </p:nvSpPr>
        <p:spPr>
          <a:xfrm>
            <a:off x="1908311" y="3829310"/>
            <a:ext cx="317554" cy="3366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81241F1C-3CAF-4A38-9A7F-7FFD0DD41BF8}"/>
              </a:ext>
            </a:extLst>
          </p:cNvPr>
          <p:cNvSpPr/>
          <p:nvPr/>
        </p:nvSpPr>
        <p:spPr>
          <a:xfrm>
            <a:off x="3235275" y="1980743"/>
            <a:ext cx="317554" cy="3366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3D631168-AB50-4207-AACB-36473BE1A895}"/>
              </a:ext>
            </a:extLst>
          </p:cNvPr>
          <p:cNvSpPr/>
          <p:nvPr/>
        </p:nvSpPr>
        <p:spPr>
          <a:xfrm>
            <a:off x="6470191" y="3829308"/>
            <a:ext cx="317554" cy="3366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BE1B57AC-446C-4783-A113-8E9311D77441}"/>
              </a:ext>
            </a:extLst>
          </p:cNvPr>
          <p:cNvSpPr/>
          <p:nvPr/>
        </p:nvSpPr>
        <p:spPr>
          <a:xfrm>
            <a:off x="10167881" y="3829308"/>
            <a:ext cx="317554" cy="3366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CCF389EC-F44A-4E8E-9A28-42AE829502FD}"/>
              </a:ext>
            </a:extLst>
          </p:cNvPr>
          <p:cNvCxnSpPr/>
          <p:nvPr/>
        </p:nvCxnSpPr>
        <p:spPr>
          <a:xfrm>
            <a:off x="2293816" y="3997649"/>
            <a:ext cx="40991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880B640-4F46-4A70-AFE1-80879BB66C0D}"/>
              </a:ext>
            </a:extLst>
          </p:cNvPr>
          <p:cNvCxnSpPr/>
          <p:nvPr/>
        </p:nvCxnSpPr>
        <p:spPr>
          <a:xfrm>
            <a:off x="3588325" y="2267721"/>
            <a:ext cx="2804660" cy="1656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F2EE92E-5FEA-4E28-A884-4D891E367DAF}"/>
              </a:ext>
            </a:extLst>
          </p:cNvPr>
          <p:cNvCxnSpPr/>
          <p:nvPr/>
        </p:nvCxnSpPr>
        <p:spPr>
          <a:xfrm>
            <a:off x="6889262" y="3997649"/>
            <a:ext cx="31925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lipse 17">
            <a:extLst>
              <a:ext uri="{FF2B5EF4-FFF2-40B4-BE49-F238E27FC236}">
                <a16:creationId xmlns:a16="http://schemas.microsoft.com/office/drawing/2014/main" id="{01EED21B-7F39-400F-8F44-ACB71B7D2079}"/>
              </a:ext>
            </a:extLst>
          </p:cNvPr>
          <p:cNvSpPr/>
          <p:nvPr/>
        </p:nvSpPr>
        <p:spPr>
          <a:xfrm>
            <a:off x="9762920" y="5693277"/>
            <a:ext cx="317554" cy="3366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7165EDD-2999-4A59-A038-F3C3E34AFB27}"/>
              </a:ext>
            </a:extLst>
          </p:cNvPr>
          <p:cNvCxnSpPr/>
          <p:nvPr/>
        </p:nvCxnSpPr>
        <p:spPr>
          <a:xfrm>
            <a:off x="6788553" y="4083725"/>
            <a:ext cx="2804660" cy="1656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52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80BC4489-2900-434F-884E-9458C4B085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997"/>
          <a:stretch/>
        </p:blipFill>
        <p:spPr>
          <a:xfrm>
            <a:off x="1025352" y="4572651"/>
            <a:ext cx="7735712" cy="1958231"/>
          </a:xfr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1F363F30-657C-4142-B17F-65A673ED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Performanceanalyse und Skalierbarkeit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71F9081-B304-4B84-A70F-BDC662660E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751"/>
          <a:stretch/>
        </p:blipFill>
        <p:spPr>
          <a:xfrm>
            <a:off x="1025352" y="2200528"/>
            <a:ext cx="7447833" cy="2021369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FD878E76-E132-4DA8-A281-DBC16012EC8D}"/>
              </a:ext>
            </a:extLst>
          </p:cNvPr>
          <p:cNvSpPr/>
          <p:nvPr/>
        </p:nvSpPr>
        <p:spPr>
          <a:xfrm>
            <a:off x="895577" y="1444301"/>
            <a:ext cx="74426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err="1"/>
              <a:t>RoutingTable</a:t>
            </a:r>
            <a:r>
              <a:rPr lang="de-DE" sz="2800" dirty="0"/>
              <a:t> a), Analyse mit Vampir und </a:t>
            </a:r>
            <a:r>
              <a:rPr lang="de-DE" sz="2800" dirty="0" err="1"/>
              <a:t>Oprofile</a:t>
            </a:r>
            <a:r>
              <a:rPr lang="de-DE" sz="28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07401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C0DD8C-405F-4242-BF0C-3156E7ACB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Performanceanalyse und Skalierbarkeit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3F249E-1D59-4597-90C5-28FE504B4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3159" y="147363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RoutingTable</a:t>
            </a:r>
            <a:r>
              <a:rPr lang="de-DE" dirty="0"/>
              <a:t> b), Analyse mit Vampir und </a:t>
            </a:r>
            <a:r>
              <a:rPr lang="de-DE" dirty="0" err="1"/>
              <a:t>Oprofile</a:t>
            </a:r>
            <a:r>
              <a:rPr lang="de-DE" dirty="0"/>
              <a:t>: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94878F6-2C85-4F71-917F-A290F40CF9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92"/>
          <a:stretch/>
        </p:blipFill>
        <p:spPr>
          <a:xfrm>
            <a:off x="994745" y="2011726"/>
            <a:ext cx="8306119" cy="2093509"/>
          </a:xfrm>
          <a:prstGeom prst="rect">
            <a:avLst/>
          </a:prstGeom>
        </p:spPr>
      </p:pic>
      <p:pic>
        <p:nvPicPr>
          <p:cNvPr id="8" name="Inhaltsplatzhalter 3">
            <a:extLst>
              <a:ext uri="{FF2B5EF4-FFF2-40B4-BE49-F238E27FC236}">
                <a16:creationId xmlns:a16="http://schemas.microsoft.com/office/drawing/2014/main" id="{112E0D0A-146C-4A14-ADB9-EB9AC6F2A5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417"/>
          <a:stretch/>
        </p:blipFill>
        <p:spPr>
          <a:xfrm>
            <a:off x="1053581" y="4265584"/>
            <a:ext cx="8247283" cy="216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9427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4B8126-00BC-4BE0-AEAD-A783A8434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Performanceanalyse und Skalierbarkeit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E865D-17FF-4E08-8E0C-887F70CA0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F82E5A1-5283-4E38-A78C-23D8FBB10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04" y="1433591"/>
            <a:ext cx="5805265" cy="435395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C7E0A5B-94A9-495E-B366-7D985259B2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763" y="1539899"/>
            <a:ext cx="5521776" cy="4141333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BE679CB-54A5-4F3D-8B68-77EC312928B5}"/>
              </a:ext>
            </a:extLst>
          </p:cNvPr>
          <p:cNvSpPr/>
          <p:nvPr/>
        </p:nvSpPr>
        <p:spPr>
          <a:xfrm>
            <a:off x="6144495" y="5846543"/>
            <a:ext cx="53949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alternative Karte: 16700 Knoten, 39982 Kanten bis 3 Prozesse getestet, bei n = </a:t>
            </a:r>
            <a:r>
              <a:rPr lang="de-DE" b="1" dirty="0"/>
              <a:t>3</a:t>
            </a:r>
            <a:r>
              <a:rPr lang="de-DE" dirty="0"/>
              <a:t> </a:t>
            </a:r>
            <a:r>
              <a:rPr lang="de-DE" dirty="0" err="1"/>
              <a:t>Speedup</a:t>
            </a:r>
            <a:r>
              <a:rPr lang="de-DE" dirty="0"/>
              <a:t> von </a:t>
            </a:r>
            <a:r>
              <a:rPr lang="de-DE" b="1" dirty="0"/>
              <a:t>1.3</a:t>
            </a:r>
          </a:p>
        </p:txBody>
      </p:sp>
    </p:spTree>
    <p:extLst>
      <p:ext uri="{BB962C8B-B14F-4D97-AF65-F5344CB8AC3E}">
        <p14:creationId xmlns:p14="http://schemas.microsoft.com/office/powerpoint/2010/main" val="3949943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8B84EF-D179-46F3-BAF1-D5AE69F1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B95DE4-9348-48FD-A06C-ED020CC4B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71500" indent="-571500">
              <a:buFont typeface="+mj-lt"/>
              <a:buAutoNum type="romanUcPeriod"/>
            </a:pPr>
            <a:r>
              <a:rPr lang="de-DE" dirty="0"/>
              <a:t>Problembeschreibung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/>
              <a:t>Modellbeschreibung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/>
              <a:t>Sequenzielles Programm</a:t>
            </a:r>
          </a:p>
          <a:p>
            <a:pPr marL="1028700" lvl="1" indent="-571500">
              <a:buFont typeface="+mj-lt"/>
              <a:buAutoNum type="romanUcPeriod"/>
            </a:pPr>
            <a:r>
              <a:rPr lang="de-DE" dirty="0" err="1"/>
              <a:t>Preprocessing</a:t>
            </a:r>
            <a:endParaRPr lang="de-DE" dirty="0"/>
          </a:p>
          <a:p>
            <a:pPr marL="1028700" lvl="1" indent="-571500">
              <a:buFont typeface="+mj-lt"/>
              <a:buAutoNum type="romanUcPeriod"/>
            </a:pPr>
            <a:r>
              <a:rPr lang="de-DE" dirty="0"/>
              <a:t>Routentabelle und Simulation</a:t>
            </a:r>
          </a:p>
          <a:p>
            <a:pPr marL="1028700" lvl="1" indent="-571500">
              <a:buFont typeface="+mj-lt"/>
              <a:buAutoNum type="romanUcPeriod"/>
            </a:pPr>
            <a:r>
              <a:rPr lang="de-DE" dirty="0"/>
              <a:t>Visualisierung</a:t>
            </a:r>
          </a:p>
          <a:p>
            <a:pPr marL="1028700" lvl="1" indent="-571500">
              <a:buFont typeface="+mj-lt"/>
              <a:buAutoNum type="romanUcPeriod"/>
            </a:pPr>
            <a:r>
              <a:rPr lang="de-DE" dirty="0"/>
              <a:t>Laufzeiten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/>
              <a:t>Parallelisierung</a:t>
            </a:r>
          </a:p>
          <a:p>
            <a:pPr marL="1028700" lvl="1" indent="-571500">
              <a:buFont typeface="+mj-lt"/>
              <a:buAutoNum type="romanUcPeriod"/>
            </a:pPr>
            <a:r>
              <a:rPr lang="de-DE" dirty="0"/>
              <a:t>Routingtabelle</a:t>
            </a:r>
          </a:p>
          <a:p>
            <a:pPr marL="1485900" lvl="2" indent="-571500">
              <a:buFont typeface="+mj-lt"/>
              <a:buAutoNum type="romanUcPeriod"/>
            </a:pPr>
            <a:r>
              <a:rPr lang="de-DE" dirty="0"/>
              <a:t>Methode a)</a:t>
            </a:r>
          </a:p>
          <a:p>
            <a:pPr marL="1485900" lvl="2" indent="-571500">
              <a:buFont typeface="+mj-lt"/>
              <a:buAutoNum type="romanUcPeriod"/>
            </a:pPr>
            <a:r>
              <a:rPr lang="de-DE" dirty="0"/>
              <a:t>Methode b)</a:t>
            </a:r>
          </a:p>
          <a:p>
            <a:pPr marL="1028700" lvl="1" indent="-571500">
              <a:buFont typeface="+mj-lt"/>
              <a:buAutoNum type="romanUcPeriod"/>
            </a:pPr>
            <a:r>
              <a:rPr lang="de-DE" dirty="0"/>
              <a:t>Bewegung der Autos/Simulation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/>
              <a:t>Performanceanalyse und Skalierbarkeit</a:t>
            </a:r>
          </a:p>
          <a:p>
            <a:pPr marL="571500" indent="-571500">
              <a:buFont typeface="+mj-lt"/>
              <a:buAutoNum type="romanUcPeriod"/>
            </a:pPr>
            <a:r>
              <a:rPr lang="de-DE" dirty="0"/>
              <a:t>Verbesserungen und Ausblick</a:t>
            </a:r>
          </a:p>
          <a:p>
            <a:pPr marL="0" indent="0">
              <a:buNone/>
            </a:pPr>
            <a:endParaRPr lang="de-DE" dirty="0"/>
          </a:p>
          <a:p>
            <a:pPr marL="571500" indent="-571500">
              <a:buFont typeface="+mj-lt"/>
              <a:buAutoNum type="romanUcPeriod"/>
            </a:pPr>
            <a:endParaRPr lang="de-DE" dirty="0"/>
          </a:p>
        </p:txBody>
      </p:sp>
      <p:pic>
        <p:nvPicPr>
          <p:cNvPr id="4" name="Sound aufgezeichnet">
            <a:hlinkClick r:id="" action="ppaction://media"/>
            <a:extLst>
              <a:ext uri="{FF2B5EF4-FFF2-40B4-BE49-F238E27FC236}">
                <a16:creationId xmlns:a16="http://schemas.microsoft.com/office/drawing/2014/main" id="{7D4FA59E-D4B3-4862-B6E3-9819F4D6BF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90531" y="57203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5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1EB608-D742-413F-BDE2-09A90FE65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Verbesserungen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0D1E4-EF62-4A72-8E65-FCD49F076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Bei der Parallelisierung der </a:t>
            </a:r>
            <a:r>
              <a:rPr lang="de-DE" dirty="0" err="1"/>
              <a:t>RoutingTables</a:t>
            </a:r>
            <a:r>
              <a:rPr lang="de-DE" dirty="0"/>
              <a:t> auch doppelte Berechnungen filtern</a:t>
            </a:r>
          </a:p>
          <a:p>
            <a:r>
              <a:rPr lang="de-DE" dirty="0"/>
              <a:t>Bessere Heuristik für die </a:t>
            </a:r>
            <a:r>
              <a:rPr lang="de-DE" dirty="0" err="1"/>
              <a:t>TimeTables</a:t>
            </a:r>
            <a:r>
              <a:rPr lang="de-DE" dirty="0"/>
              <a:t> finden</a:t>
            </a:r>
          </a:p>
          <a:p>
            <a:r>
              <a:rPr lang="de-DE" dirty="0"/>
              <a:t>Funktion einbauen, dass alle n-</a:t>
            </a:r>
            <a:r>
              <a:rPr lang="de-DE" dirty="0" err="1"/>
              <a:t>ten</a:t>
            </a:r>
            <a:r>
              <a:rPr lang="de-DE" dirty="0"/>
              <a:t> optimalen Routen gespeichert und verwendet werden</a:t>
            </a:r>
          </a:p>
          <a:p>
            <a:r>
              <a:rPr lang="de-DE" dirty="0"/>
              <a:t>Parallel BGL: Dijkstra </a:t>
            </a:r>
            <a:r>
              <a:rPr lang="de-DE" dirty="0" err="1"/>
              <a:t>Eager</a:t>
            </a:r>
            <a:r>
              <a:rPr lang="de-DE" dirty="0"/>
              <a:t> </a:t>
            </a:r>
            <a:r>
              <a:rPr lang="de-DE" dirty="0" err="1"/>
              <a:t>dijkstra</a:t>
            </a:r>
            <a:r>
              <a:rPr lang="de-DE" dirty="0"/>
              <a:t> oder Delta Routing verwenden</a:t>
            </a:r>
          </a:p>
        </p:txBody>
      </p:sp>
    </p:spTree>
    <p:extLst>
      <p:ext uri="{BB962C8B-B14F-4D97-AF65-F5344CB8AC3E}">
        <p14:creationId xmlns:p14="http://schemas.microsoft.com/office/powerpoint/2010/main" val="1235997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7E7F12-DC13-4055-AF5E-4D050C368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Problembeschreibung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2A9540-238E-48D8-94FD-7D125D627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Gegeben: Karte eines Straßennetzes, Menge an Autos mit Start- und Zielorten, die zu unterschiedlichen Zeitpunkten die Karte betreten</a:t>
            </a:r>
          </a:p>
          <a:p>
            <a:r>
              <a:rPr lang="de-DE" dirty="0"/>
              <a:t>Ziel: Konstruktion von optimalen Wegen und intelligente Berechnung eines möglichst optimalen Weges von Fahrzeugen zu einem Ziel in komplexen Straßennetzen</a:t>
            </a:r>
          </a:p>
          <a:p>
            <a:r>
              <a:rPr lang="de-DE" dirty="0"/>
              <a:t>Intelligent bedeutet hier, dass Autos stark befahrende Straßen umgehen, falls sie ihr Ziel dadurch schneller erreichen.</a:t>
            </a:r>
          </a:p>
          <a:p>
            <a:r>
              <a:rPr lang="de-DE" dirty="0"/>
              <a:t>Optimal ist also auf die Zeit bezogen, nicht auf die Länge der Strecke</a:t>
            </a:r>
          </a:p>
          <a:p>
            <a:r>
              <a:rPr lang="de-DE" dirty="0"/>
              <a:t>Konkretes Beispiel: Ein Akteur möchte vom </a:t>
            </a:r>
            <a:r>
              <a:rPr lang="de-DE" dirty="0" err="1"/>
              <a:t>Informatikum</a:t>
            </a:r>
            <a:r>
              <a:rPr lang="de-DE" dirty="0"/>
              <a:t> zum DKRZ fahren. Dem System sind sechs verschiedene Routen bekannt und der Akteur möchte möglichst schnell sein Ziel erreichen.</a:t>
            </a:r>
          </a:p>
        </p:txBody>
      </p:sp>
    </p:spTree>
    <p:extLst>
      <p:ext uri="{BB962C8B-B14F-4D97-AF65-F5344CB8AC3E}">
        <p14:creationId xmlns:p14="http://schemas.microsoft.com/office/powerpoint/2010/main" val="1796429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0E1ABB-5330-4A69-951D-34E6A457B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Modellbeschreibung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16A197-2BE3-44AF-B1C9-E56F1020B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Graph und Routentabelle</a:t>
            </a:r>
          </a:p>
          <a:p>
            <a:pPr lvl="2"/>
            <a:r>
              <a:rPr lang="de-DE" dirty="0"/>
              <a:t>Gerichteter Graph (V, E, f)</a:t>
            </a:r>
          </a:p>
          <a:p>
            <a:pPr lvl="2"/>
            <a:r>
              <a:rPr lang="de-DE" dirty="0"/>
              <a:t>Kante hat Kapazitätsfunktion C (</a:t>
            </a:r>
            <a:r>
              <a:rPr lang="de-DE" dirty="0" err="1"/>
              <a:t>wv.</a:t>
            </a:r>
            <a:r>
              <a:rPr lang="de-DE" dirty="0"/>
              <a:t> marken maximal)</a:t>
            </a:r>
          </a:p>
          <a:p>
            <a:pPr lvl="2"/>
            <a:r>
              <a:rPr lang="de-DE" dirty="0"/>
              <a:t>Kantengewichtsfunktion f, abhängig von C</a:t>
            </a:r>
          </a:p>
          <a:p>
            <a:pPr lvl="2"/>
            <a:r>
              <a:rPr lang="de-DE" dirty="0"/>
              <a:t>Routentabelle: optimale Route zwischen </a:t>
            </a:r>
            <a:r>
              <a:rPr lang="de-DE" dirty="0" err="1"/>
              <a:t>Spawnern</a:t>
            </a:r>
            <a:r>
              <a:rPr lang="de-DE" dirty="0"/>
              <a:t> und Kosten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Bewegung und Simulation der Autos</a:t>
            </a:r>
          </a:p>
          <a:p>
            <a:pPr lvl="2"/>
            <a:r>
              <a:rPr lang="de-DE" dirty="0"/>
              <a:t>Marke hat Startpunkt, Zielpunkt und Bewegungspfad</a:t>
            </a:r>
          </a:p>
          <a:p>
            <a:pPr lvl="2"/>
            <a:r>
              <a:rPr lang="de-DE" dirty="0"/>
              <a:t>In jedem </a:t>
            </a:r>
            <a:r>
              <a:rPr lang="de-DE" dirty="0" err="1"/>
              <a:t>Simulationsstep</a:t>
            </a:r>
            <a:r>
              <a:rPr lang="de-DE" dirty="0"/>
              <a:t> wird versucht, Auto zu bewegen, Faktoren: weitere Autos, Ampel</a:t>
            </a:r>
          </a:p>
          <a:p>
            <a:pPr lvl="2"/>
            <a:r>
              <a:rPr lang="de-DE" dirty="0"/>
              <a:t>Alle Autos haben gleiche Geschwindigkeit, keine Beschleunigung und gleiche Größe</a:t>
            </a:r>
          </a:p>
          <a:p>
            <a:pPr lvl="2"/>
            <a:r>
              <a:rPr lang="de-DE" dirty="0"/>
              <a:t>Bei Erzeugung der Marke und dessen Ziel wird anhand Routentabelle bestimmt, ob bessere Rute existiert.</a:t>
            </a:r>
          </a:p>
          <a:p>
            <a:pPr marL="914400" lvl="2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4196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576D52-61BB-45C7-B70B-F1219A81A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Sequentielles Programm - </a:t>
            </a:r>
            <a:r>
              <a:rPr lang="de-DE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endParaRPr lang="de-DE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6ABF24-B85B-469E-B568-86847CF8D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Kartendatenbank OpenStreetMap(Geofabrik)</a:t>
            </a:r>
          </a:p>
          <a:p>
            <a:r>
              <a:rPr lang="de-DE" dirty="0" err="1"/>
              <a:t>Pythonscript</a:t>
            </a:r>
            <a:r>
              <a:rPr lang="de-DE" dirty="0"/>
              <a:t> zum Extrahieren der Knoten und relevanten Straßen</a:t>
            </a:r>
          </a:p>
          <a:p>
            <a:r>
              <a:rPr lang="de-DE" dirty="0"/>
              <a:t>Anpassung und Normierung der Koordinaten und Längen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8126E8E-BFDF-43C7-8E15-C5911E984A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16" y="3308803"/>
            <a:ext cx="6117915" cy="2818977"/>
          </a:xfrm>
          <a:prstGeom prst="rect">
            <a:avLst/>
          </a:prstGeom>
        </p:spPr>
      </p:pic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86A15116-52BB-4393-B364-B7D14722D8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269790"/>
              </p:ext>
            </p:extLst>
          </p:nvPr>
        </p:nvGraphicFramePr>
        <p:xfrm>
          <a:off x="7106698" y="3711551"/>
          <a:ext cx="4432341" cy="760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7447">
                  <a:extLst>
                    <a:ext uri="{9D8B030D-6E8A-4147-A177-3AD203B41FA5}">
                      <a16:colId xmlns:a16="http://schemas.microsoft.com/office/drawing/2014/main" val="1036723495"/>
                    </a:ext>
                  </a:extLst>
                </a:gridCol>
                <a:gridCol w="1477447">
                  <a:extLst>
                    <a:ext uri="{9D8B030D-6E8A-4147-A177-3AD203B41FA5}">
                      <a16:colId xmlns:a16="http://schemas.microsoft.com/office/drawing/2014/main" val="3923801172"/>
                    </a:ext>
                  </a:extLst>
                </a:gridCol>
                <a:gridCol w="1477447">
                  <a:extLst>
                    <a:ext uri="{9D8B030D-6E8A-4147-A177-3AD203B41FA5}">
                      <a16:colId xmlns:a16="http://schemas.microsoft.com/office/drawing/2014/main" val="2669831091"/>
                    </a:ext>
                  </a:extLst>
                </a:gridCol>
              </a:tblGrid>
              <a:tr h="380487">
                <a:tc>
                  <a:txBody>
                    <a:bodyPr/>
                    <a:lstStyle/>
                    <a:p>
                      <a:r>
                        <a:rPr lang="de-DE" dirty="0" err="1"/>
                        <a:t>VertexID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PosX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PosY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211064"/>
                  </a:ext>
                </a:extLst>
              </a:tr>
              <a:tr h="380487">
                <a:tc>
                  <a:txBody>
                    <a:bodyPr/>
                    <a:lstStyle/>
                    <a:p>
                      <a:r>
                        <a:rPr lang="de-DE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0873246"/>
                  </a:ext>
                </a:extLst>
              </a:tr>
            </a:tbl>
          </a:graphicData>
        </a:graphic>
      </p:graphicFrame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96C58640-4A8A-4001-AB5B-C67742B40E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879381"/>
              </p:ext>
            </p:extLst>
          </p:nvPr>
        </p:nvGraphicFramePr>
        <p:xfrm>
          <a:off x="7106698" y="5237714"/>
          <a:ext cx="4321390" cy="7506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695">
                  <a:extLst>
                    <a:ext uri="{9D8B030D-6E8A-4147-A177-3AD203B41FA5}">
                      <a16:colId xmlns:a16="http://schemas.microsoft.com/office/drawing/2014/main" val="652642536"/>
                    </a:ext>
                  </a:extLst>
                </a:gridCol>
                <a:gridCol w="2160695">
                  <a:extLst>
                    <a:ext uri="{9D8B030D-6E8A-4147-A177-3AD203B41FA5}">
                      <a16:colId xmlns:a16="http://schemas.microsoft.com/office/drawing/2014/main" val="4026580484"/>
                    </a:ext>
                  </a:extLst>
                </a:gridCol>
              </a:tblGrid>
              <a:tr h="375339">
                <a:tc>
                  <a:txBody>
                    <a:bodyPr/>
                    <a:lstStyle/>
                    <a:p>
                      <a:r>
                        <a:rPr lang="de-DE" dirty="0" err="1"/>
                        <a:t>VertexID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start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VertexID</a:t>
                      </a:r>
                      <a:r>
                        <a:rPr lang="de-DE" dirty="0"/>
                        <a:t> 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0839802"/>
                  </a:ext>
                </a:extLst>
              </a:tr>
              <a:tr h="375339">
                <a:tc>
                  <a:txBody>
                    <a:bodyPr/>
                    <a:lstStyle/>
                    <a:p>
                      <a:r>
                        <a:rPr lang="de-DE" dirty="0"/>
                        <a:t>….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….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287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7983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B7B717-0908-4E7F-A182-C7C2DC19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Sequentielles Programm - </a:t>
            </a:r>
            <a:r>
              <a:rPr lang="de-DE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RoutingTable</a:t>
            </a:r>
            <a:endParaRPr lang="de-DE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EF8597-84D5-4DF5-8F38-03F970680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Erzeuge Graph aus extrahierten Informationen im C++ Programm</a:t>
            </a:r>
          </a:p>
          <a:p>
            <a:r>
              <a:rPr lang="de-DE" dirty="0"/>
              <a:t>Randknoten werden als </a:t>
            </a:r>
            <a:r>
              <a:rPr lang="de-DE" dirty="0" err="1"/>
              <a:t>Spawner</a:t>
            </a:r>
            <a:r>
              <a:rPr lang="de-DE" dirty="0"/>
              <a:t> ausgewählt (beliebig änderbar)</a:t>
            </a:r>
          </a:p>
          <a:p>
            <a:r>
              <a:rPr lang="de-DE" dirty="0"/>
              <a:t>Benutze A* Start Algorithmus und Luftlinie als Heuristik zur Berechnung (Boost Graph Library [BGL])</a:t>
            </a:r>
          </a:p>
          <a:p>
            <a:pPr marL="0" indent="0">
              <a:buNone/>
            </a:pPr>
            <a:r>
              <a:rPr lang="de-DE" dirty="0"/>
              <a:t>Pfade:					Kosten: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	Nachbarn: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1BFB6DFA-1E1D-42AE-B269-146B66CCD9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0620459"/>
              </p:ext>
            </p:extLst>
          </p:nvPr>
        </p:nvGraphicFramePr>
        <p:xfrm>
          <a:off x="838200" y="4001294"/>
          <a:ext cx="4900713" cy="1108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3571">
                  <a:extLst>
                    <a:ext uri="{9D8B030D-6E8A-4147-A177-3AD203B41FA5}">
                      <a16:colId xmlns:a16="http://schemas.microsoft.com/office/drawing/2014/main" val="860005263"/>
                    </a:ext>
                  </a:extLst>
                </a:gridCol>
                <a:gridCol w="1633571">
                  <a:extLst>
                    <a:ext uri="{9D8B030D-6E8A-4147-A177-3AD203B41FA5}">
                      <a16:colId xmlns:a16="http://schemas.microsoft.com/office/drawing/2014/main" val="257849788"/>
                    </a:ext>
                  </a:extLst>
                </a:gridCol>
                <a:gridCol w="1633571">
                  <a:extLst>
                    <a:ext uri="{9D8B030D-6E8A-4147-A177-3AD203B41FA5}">
                      <a16:colId xmlns:a16="http://schemas.microsoft.com/office/drawing/2014/main" val="1183743439"/>
                    </a:ext>
                  </a:extLst>
                </a:gridCol>
              </a:tblGrid>
              <a:tr h="351375">
                <a:tc>
                  <a:txBody>
                    <a:bodyPr/>
                    <a:lstStyle/>
                    <a:p>
                      <a:r>
                        <a:rPr lang="de-DE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9764740"/>
                  </a:ext>
                </a:extLst>
              </a:tr>
              <a:tr h="376905">
                <a:tc>
                  <a:txBody>
                    <a:bodyPr/>
                    <a:lstStyle/>
                    <a:p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(…..</a:t>
                      </a:r>
                      <a:r>
                        <a:rPr lang="de-DE" dirty="0" err="1"/>
                        <a:t>cba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765554"/>
                  </a:ext>
                </a:extLst>
              </a:tr>
              <a:tr h="351375">
                <a:tc>
                  <a:txBody>
                    <a:bodyPr/>
                    <a:lstStyle/>
                    <a:p>
                      <a:r>
                        <a:rPr lang="de-DE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(</a:t>
                      </a:r>
                      <a:r>
                        <a:rPr lang="de-DE" dirty="0" err="1"/>
                        <a:t>abc</a:t>
                      </a:r>
                      <a:r>
                        <a:rPr lang="de-DE" dirty="0"/>
                        <a:t>….)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7134920"/>
                  </a:ext>
                </a:extLst>
              </a:tr>
            </a:tbl>
          </a:graphicData>
        </a:graphic>
      </p:graphicFrame>
      <p:graphicFrame>
        <p:nvGraphicFramePr>
          <p:cNvPr id="9" name="Tabelle 8">
            <a:extLst>
              <a:ext uri="{FF2B5EF4-FFF2-40B4-BE49-F238E27FC236}">
                <a16:creationId xmlns:a16="http://schemas.microsoft.com/office/drawing/2014/main" id="{B5244579-1D90-496B-945E-64BDD003D0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8666891"/>
              </p:ext>
            </p:extLst>
          </p:nvPr>
        </p:nvGraphicFramePr>
        <p:xfrm>
          <a:off x="6446712" y="4005742"/>
          <a:ext cx="4816863" cy="1126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5621">
                  <a:extLst>
                    <a:ext uri="{9D8B030D-6E8A-4147-A177-3AD203B41FA5}">
                      <a16:colId xmlns:a16="http://schemas.microsoft.com/office/drawing/2014/main" val="3276763397"/>
                    </a:ext>
                  </a:extLst>
                </a:gridCol>
                <a:gridCol w="1605621">
                  <a:extLst>
                    <a:ext uri="{9D8B030D-6E8A-4147-A177-3AD203B41FA5}">
                      <a16:colId xmlns:a16="http://schemas.microsoft.com/office/drawing/2014/main" val="2675648608"/>
                    </a:ext>
                  </a:extLst>
                </a:gridCol>
                <a:gridCol w="1605621">
                  <a:extLst>
                    <a:ext uri="{9D8B030D-6E8A-4147-A177-3AD203B41FA5}">
                      <a16:colId xmlns:a16="http://schemas.microsoft.com/office/drawing/2014/main" val="3152542997"/>
                    </a:ext>
                  </a:extLst>
                </a:gridCol>
              </a:tblGrid>
              <a:tr h="375350">
                <a:tc>
                  <a:txBody>
                    <a:bodyPr/>
                    <a:lstStyle/>
                    <a:p>
                      <a:r>
                        <a:rPr lang="de-DE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1906587"/>
                  </a:ext>
                </a:extLst>
              </a:tr>
              <a:tr h="375350">
                <a:tc>
                  <a:txBody>
                    <a:bodyPr/>
                    <a:lstStyle/>
                    <a:p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Distanz({1,2})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9681522"/>
                  </a:ext>
                </a:extLst>
              </a:tr>
              <a:tr h="375350">
                <a:tc>
                  <a:txBody>
                    <a:bodyPr/>
                    <a:lstStyle/>
                    <a:p>
                      <a:r>
                        <a:rPr lang="de-DE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Distanz({1,2})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85069"/>
                  </a:ext>
                </a:extLst>
              </a:tr>
            </a:tbl>
          </a:graphicData>
        </a:graphic>
      </p:graphicFrame>
      <p:graphicFrame>
        <p:nvGraphicFramePr>
          <p:cNvPr id="12" name="Tabelle 11">
            <a:extLst>
              <a:ext uri="{FF2B5EF4-FFF2-40B4-BE49-F238E27FC236}">
                <a16:creationId xmlns:a16="http://schemas.microsoft.com/office/drawing/2014/main" id="{1571B806-B706-481A-963D-0FED29701D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514878"/>
              </p:ext>
            </p:extLst>
          </p:nvPr>
        </p:nvGraphicFramePr>
        <p:xfrm>
          <a:off x="3672907" y="5186585"/>
          <a:ext cx="4579228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9614">
                  <a:extLst>
                    <a:ext uri="{9D8B030D-6E8A-4147-A177-3AD203B41FA5}">
                      <a16:colId xmlns:a16="http://schemas.microsoft.com/office/drawing/2014/main" val="3978787352"/>
                    </a:ext>
                  </a:extLst>
                </a:gridCol>
                <a:gridCol w="2289614">
                  <a:extLst>
                    <a:ext uri="{9D8B030D-6E8A-4147-A177-3AD203B41FA5}">
                      <a16:colId xmlns:a16="http://schemas.microsoft.com/office/drawing/2014/main" val="3263548725"/>
                    </a:ext>
                  </a:extLst>
                </a:gridCol>
              </a:tblGrid>
              <a:tr h="308760">
                <a:tc>
                  <a:txBody>
                    <a:bodyPr/>
                    <a:lstStyle/>
                    <a:p>
                      <a:r>
                        <a:rPr lang="de-DE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K_nearest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94668"/>
                  </a:ext>
                </a:extLst>
              </a:tr>
              <a:tr h="390222">
                <a:tc>
                  <a:txBody>
                    <a:bodyPr/>
                    <a:lstStyle/>
                    <a:p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{n</a:t>
                      </a:r>
                      <a:r>
                        <a:rPr lang="de-DE" sz="1100" dirty="0"/>
                        <a:t>1,….,</a:t>
                      </a:r>
                      <a:r>
                        <a:rPr lang="de-DE" sz="2000" dirty="0" err="1"/>
                        <a:t>n</a:t>
                      </a:r>
                      <a:r>
                        <a:rPr lang="de-DE" sz="1100" dirty="0" err="1"/>
                        <a:t>k</a:t>
                      </a:r>
                      <a:r>
                        <a:rPr lang="de-DE" sz="1100" dirty="0"/>
                        <a:t>}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2868066"/>
                  </a:ext>
                </a:extLst>
              </a:tr>
              <a:tr h="390222">
                <a:tc>
                  <a:txBody>
                    <a:bodyPr/>
                    <a:lstStyle/>
                    <a:p>
                      <a:r>
                        <a:rPr lang="de-DE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{n</a:t>
                      </a:r>
                      <a:r>
                        <a:rPr lang="de-DE" sz="1050" dirty="0"/>
                        <a:t>1</a:t>
                      </a:r>
                      <a:r>
                        <a:rPr lang="de-DE" sz="1800" dirty="0"/>
                        <a:t>,….,</a:t>
                      </a:r>
                      <a:r>
                        <a:rPr lang="de-DE" sz="2000" dirty="0" err="1"/>
                        <a:t>n</a:t>
                      </a:r>
                      <a:r>
                        <a:rPr lang="de-DE" sz="1100" dirty="0" err="1"/>
                        <a:t>k</a:t>
                      </a:r>
                      <a:r>
                        <a:rPr lang="de-DE" sz="1800" dirty="0"/>
                        <a:t>}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2530730"/>
                  </a:ext>
                </a:extLst>
              </a:tr>
              <a:tr h="365207">
                <a:tc>
                  <a:txBody>
                    <a:bodyPr/>
                    <a:lstStyle/>
                    <a:p>
                      <a:r>
                        <a:rPr lang="de-DE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{n</a:t>
                      </a:r>
                      <a:r>
                        <a:rPr lang="de-DE" sz="1100" dirty="0"/>
                        <a:t>1</a:t>
                      </a:r>
                      <a:r>
                        <a:rPr lang="de-DE" sz="1800" dirty="0"/>
                        <a:t>,….,</a:t>
                      </a:r>
                      <a:r>
                        <a:rPr lang="de-DE" sz="1800" dirty="0" err="1"/>
                        <a:t>n</a:t>
                      </a:r>
                      <a:r>
                        <a:rPr lang="de-DE" sz="1100" dirty="0" err="1"/>
                        <a:t>k</a:t>
                      </a:r>
                      <a:r>
                        <a:rPr lang="de-DE" sz="1800" dirty="0"/>
                        <a:t>}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3735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2882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028AD-67BA-42E7-89E2-300C8E48C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Sequentielles Programm - Simulation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854EB8-AABD-41BC-9E1B-C96D3FC2E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Jede Kante speichert in einer </a:t>
            </a:r>
            <a:r>
              <a:rPr lang="de-DE" dirty="0" err="1"/>
              <a:t>Timetable</a:t>
            </a:r>
            <a:r>
              <a:rPr lang="de-DE" dirty="0"/>
              <a:t> für jeden Zeitpunkt voraussichtliche Belegung</a:t>
            </a:r>
          </a:p>
          <a:p>
            <a:r>
              <a:rPr lang="de-DE" dirty="0" err="1"/>
              <a:t>Spawner</a:t>
            </a:r>
            <a:r>
              <a:rPr lang="de-DE" dirty="0"/>
              <a:t> erzeugen Autos mit Ziel</a:t>
            </a:r>
          </a:p>
          <a:p>
            <a:r>
              <a:rPr lang="de-DE" dirty="0"/>
              <a:t>Auswahl des Zieles soll Ballungsräume simulieren, weshalb bestimmte </a:t>
            </a:r>
            <a:r>
              <a:rPr lang="de-DE" dirty="0" err="1"/>
              <a:t>Spawner</a:t>
            </a:r>
            <a:r>
              <a:rPr lang="de-DE" dirty="0"/>
              <a:t> wahrscheinlicher als Ziel ausgewählt werden</a:t>
            </a:r>
          </a:p>
          <a:p>
            <a:r>
              <a:rPr lang="de-DE" dirty="0"/>
              <a:t>Prüfe, ob Knoten in der Nähe des Zieles trotz größeren Abstandes schneller zu erreichen sind</a:t>
            </a:r>
          </a:p>
          <a:p>
            <a:r>
              <a:rPr lang="de-DE" dirty="0"/>
              <a:t>Nach Wahl der Route aktualisiere die </a:t>
            </a:r>
            <a:r>
              <a:rPr lang="de-DE" dirty="0" err="1"/>
              <a:t>Timetable</a:t>
            </a:r>
            <a:r>
              <a:rPr lang="de-DE" dirty="0"/>
              <a:t> für alle betroffenen Kanten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65085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BB05BE-8A6F-4D20-B779-F95FF2A34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Sequentielles Programm - Simulation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994C69-3B6B-49F1-A4A9-90747080D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Bewegung von Marke innerhalb der Kante wird über eine Schlange geregelt</a:t>
            </a:r>
          </a:p>
          <a:p>
            <a:r>
              <a:rPr lang="de-DE" dirty="0"/>
              <a:t>Das Wechseln der Kante wird von dem verbundenen Knoten gesteuert</a:t>
            </a:r>
          </a:p>
          <a:p>
            <a:pPr lvl="1"/>
            <a:r>
              <a:rPr lang="de-DE" dirty="0"/>
              <a:t>Bedingung: Ampel grün und noch Platz auf der Kante</a:t>
            </a:r>
          </a:p>
          <a:p>
            <a:r>
              <a:rPr lang="de-DE" dirty="0"/>
              <a:t>Bewegung der Autos geschieht in zwei Schritten:</a:t>
            </a:r>
          </a:p>
          <a:p>
            <a:pPr lvl="1"/>
            <a:r>
              <a:rPr lang="de-DE" dirty="0"/>
              <a:t>Bewege Marke und merke falls es Edge überschreiten möchte</a:t>
            </a:r>
          </a:p>
          <a:p>
            <a:pPr lvl="1"/>
            <a:r>
              <a:rPr lang="de-DE" dirty="0"/>
              <a:t>Prüfe ob Marke Edge überschreiten kann und bewege es um verbleibende Strecke</a:t>
            </a:r>
          </a:p>
          <a:p>
            <a:r>
              <a:rPr lang="de-DE" dirty="0"/>
              <a:t>Verlässt Marke Kante, aktualisiere Gewicht und zerstöre sie ggf.</a:t>
            </a:r>
          </a:p>
          <a:p>
            <a:r>
              <a:rPr lang="de-DE" dirty="0"/>
              <a:t>Speichere Belegung und Kapazität jeder Kante nach jedem </a:t>
            </a:r>
            <a:r>
              <a:rPr lang="de-DE" dirty="0" err="1"/>
              <a:t>Step</a:t>
            </a:r>
            <a:r>
              <a:rPr lang="de-DE" dirty="0"/>
              <a:t> in Datei ab</a:t>
            </a:r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9701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B446629-0B06-49D7-881F-68854290F4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436" y="1459865"/>
            <a:ext cx="7326418" cy="5307624"/>
          </a:xfr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62AA058F-328E-466D-995D-167E610B7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Sequentielles Programm - Simulation</a:t>
            </a:r>
          </a:p>
        </p:txBody>
      </p:sp>
    </p:spTree>
    <p:extLst>
      <p:ext uri="{BB962C8B-B14F-4D97-AF65-F5344CB8AC3E}">
        <p14:creationId xmlns:p14="http://schemas.microsoft.com/office/powerpoint/2010/main" val="134260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866</Words>
  <Application>Microsoft Office PowerPoint</Application>
  <PresentationFormat>Breitbild</PresentationFormat>
  <Paragraphs>191</Paragraphs>
  <Slides>20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Office</vt:lpstr>
      <vt:lpstr>Smart Cars</vt:lpstr>
      <vt:lpstr>Agenda</vt:lpstr>
      <vt:lpstr>Problembeschreibung</vt:lpstr>
      <vt:lpstr>Modellbeschreibung</vt:lpstr>
      <vt:lpstr>Sequentielles Programm - Preprocessing</vt:lpstr>
      <vt:lpstr>Sequentielles Programm - RoutingTable</vt:lpstr>
      <vt:lpstr>Sequentielles Programm - Simulation</vt:lpstr>
      <vt:lpstr>Sequentielles Programm - Simulation</vt:lpstr>
      <vt:lpstr>Sequentielles Programm - Simulation</vt:lpstr>
      <vt:lpstr>Sequentielles Programm - Visualisierung</vt:lpstr>
      <vt:lpstr>Sequentzielles Programm - Visualisierung</vt:lpstr>
      <vt:lpstr>Sequentielles Programm - Laufzeiten</vt:lpstr>
      <vt:lpstr>Parallelisierung – RoutingTable, Methode a)</vt:lpstr>
      <vt:lpstr>Parallelisierung – RoutingTable, Methode b)</vt:lpstr>
      <vt:lpstr>Parallelisierung - Simulation</vt:lpstr>
      <vt:lpstr>Parallelisierung - Simulation</vt:lpstr>
      <vt:lpstr>Performanceanalyse und Skalierbarkeit</vt:lpstr>
      <vt:lpstr>Performanceanalyse und Skalierbarkeit</vt:lpstr>
      <vt:lpstr>Performanceanalyse und Skalierbarkeit</vt:lpstr>
      <vt:lpstr>Verbesserungen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Cars</dc:title>
  <dc:creator>Rami Aly</dc:creator>
  <cp:lastModifiedBy>Rami Aly</cp:lastModifiedBy>
  <cp:revision>50</cp:revision>
  <dcterms:created xsi:type="dcterms:W3CDTF">2017-09-09T18:48:17Z</dcterms:created>
  <dcterms:modified xsi:type="dcterms:W3CDTF">2017-09-17T00:29:46Z</dcterms:modified>
</cp:coreProperties>
</file>

<file path=docProps/thumbnail.jpeg>
</file>